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25AD2-87EF-44E1-BB77-94F44E4E1853}" type="datetimeFigureOut">
              <a:rPr lang="ru-RU" smtClean="0"/>
              <a:pPr/>
              <a:t>15.01.2010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CBD602-476D-4526-8658-0E40647B2B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gif"/><Relationship Id="rId5" Type="http://schemas.openxmlformats.org/officeDocument/2006/relationships/image" Target="../media/image6.gif"/><Relationship Id="rId4" Type="http://schemas.openxmlformats.org/officeDocument/2006/relationships/image" Target="../media/image20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429000" y="1524000"/>
            <a:ext cx="20967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Такие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0400" y="2438400"/>
            <a:ext cx="24513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разные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52800" y="3429000"/>
            <a:ext cx="23761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Жесты.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6800" y="152400"/>
            <a:ext cx="75149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Происхождение языка 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38800" y="1287244"/>
            <a:ext cx="297180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FF0000"/>
                </a:solidFill>
              </a:rPr>
              <a:t>Что первично: разговорный язык или </a:t>
            </a:r>
            <a:r>
              <a:rPr lang="ru-RU" sz="2000" b="1" i="1" dirty="0" smtClean="0">
                <a:solidFill>
                  <a:srgbClr val="FF0000"/>
                </a:solidFill>
              </a:rPr>
              <a:t>язык жестов</a:t>
            </a:r>
            <a:r>
              <a:rPr lang="ru-RU" sz="2000" i="1" dirty="0" smtClean="0">
                <a:solidFill>
                  <a:srgbClr val="FF0000"/>
                </a:solidFill>
              </a:rPr>
              <a:t>(тела)? Ученые до сих пор спорят по этому поводу. Речь — специфически человеческая форма </a:t>
            </a:r>
            <a:r>
              <a:rPr lang="ru-RU" sz="2000" b="1" i="1" dirty="0" smtClean="0">
                <a:solidFill>
                  <a:srgbClr val="FF0000"/>
                </a:solidFill>
              </a:rPr>
              <a:t>общения</a:t>
            </a:r>
            <a:r>
              <a:rPr lang="ru-RU" sz="2000" i="1" dirty="0" smtClean="0">
                <a:solidFill>
                  <a:srgbClr val="FF0000"/>
                </a:solidFill>
              </a:rPr>
              <a:t>, но реконструировать предпосылки и основные этапы ее возникновения и развития помогло изучение </a:t>
            </a:r>
            <a:r>
              <a:rPr lang="ru-RU" sz="2000" b="1" i="1" dirty="0" smtClean="0">
                <a:solidFill>
                  <a:srgbClr val="FF0000"/>
                </a:solidFill>
              </a:rPr>
              <a:t>коммуникативных</a:t>
            </a:r>
            <a:r>
              <a:rPr lang="ru-RU" sz="2000" i="1" dirty="0" smtClean="0">
                <a:solidFill>
                  <a:srgbClr val="FF0000"/>
                </a:solidFill>
              </a:rPr>
              <a:t> систем приматов.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1" y="1143000"/>
            <a:ext cx="2209800" cy="2850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E:\Documents and Settings\Администратор\Рабочий стол\Катя ненаших\ZS8VACAH9A7QECAKQM91CCAPDXCP7CAXHTE72CA2RQC2CCA8HGJ9CCAKEQ0TXCAMUN6XUCAN10HVKCAKQR1QVCAZ6ETF4CA6P8L7YCAH14ABACALYRYU6CAWC2WEQCAC4QXBJCAA71QC0CA7STIP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4419600"/>
            <a:ext cx="2209800" cy="2209800"/>
          </a:xfrm>
          <a:prstGeom prst="rect">
            <a:avLst/>
          </a:prstGeom>
          <a:noFill/>
        </p:spPr>
      </p:pic>
      <p:pic>
        <p:nvPicPr>
          <p:cNvPr id="1028" name="Picture 4" descr="E:\Documents and Settings\Администратор\Рабочий стол\Катя ненаших\TYC83CAODUU3NCADGA78WCAIXYFOYCAF3D3S7CA3A97RRCA9QL2S2CAQ16QIDCAMCE1F3CA407CZACAH8FDU0CATN6V59CAE92ZZ6CASPNS0FCA9F8RWTCA0E9AOOCA5O46CSCANSI4UFCANSY8O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1905000"/>
            <a:ext cx="1882775" cy="1882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6800" y="0"/>
            <a:ext cx="75643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язык жестов 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91200" y="1219200"/>
            <a:ext cx="3124200" cy="5692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Однако </a:t>
            </a:r>
            <a:r>
              <a:rPr lang="ru-RU" sz="2000" b="1" dirty="0" smtClean="0">
                <a:solidFill>
                  <a:srgbClr val="FF0000"/>
                </a:solidFill>
              </a:rPr>
              <a:t>язык – не единственное средство общения людей</a:t>
            </a:r>
            <a:r>
              <a:rPr lang="ru-RU" sz="2000" dirty="0" smtClean="0">
                <a:solidFill>
                  <a:srgbClr val="FF0000"/>
                </a:solidFill>
              </a:rPr>
              <a:t>. Почти все люди при коммуникации используют мимику и различные жесты, то есть невербальные ее виды. Чем эмоциональнее человек, тем энергичнее он жестикулирует. И чем спокойнее человек, тем сдержаннее он ведёт себя и почти не прибегает к жестикуляции.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Andiamo a dormire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295400"/>
            <a:ext cx="1905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'è da fare o no?...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2819400"/>
            <a:ext cx="1785938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Mi dà un passaggio?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4495800"/>
            <a:ext cx="175260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38800" y="609600"/>
            <a:ext cx="2971800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Жестами человек выражает своё настроение, внутреннее состояние, намерения. Одна и та же фраза, произнесенная с различной интонацией и сопровождаемая различными жестами, может иметь разное значение, иногда даже противоположное словам, которые вы произносите. Есть жесты, которые сами по себе являются сигналами и не требуют слов.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3" name="Рисунок 2" descr="Scongiuro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609600"/>
            <a:ext cx="19478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Un momento!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2362200"/>
            <a:ext cx="19431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Mah!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4572000"/>
            <a:ext cx="20574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066800"/>
            <a:ext cx="237972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486400" y="152400"/>
            <a:ext cx="29718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 культурной речи недопустимы </a:t>
            </a:r>
            <a:r>
              <a:rPr lang="ru-RU" dirty="0" smtClean="0">
                <a:solidFill>
                  <a:srgbClr val="FF0000"/>
                </a:solidFill>
              </a:rPr>
              <a:t>такие жесты, как поднятый большой палец руки в знак высокой оценки чего-либо. Или чесание в затылке как знак недоумения, поиска решения.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В разговорной</a:t>
            </a:r>
            <a:r>
              <a:rPr lang="ru-RU" dirty="0" smtClean="0">
                <a:solidFill>
                  <a:srgbClr val="FF0000"/>
                </a:solidFill>
              </a:rPr>
              <a:t> речи употребляются жесты, которые передают представление о форме, размере, количестве предметов, их расположении и многое другое.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В культурной</a:t>
            </a:r>
            <a:r>
              <a:rPr lang="ru-RU" dirty="0" smtClean="0">
                <a:solidFill>
                  <a:srgbClr val="FF0000"/>
                </a:solidFill>
              </a:rPr>
              <a:t> речи принято использовать сдержанный жест одной рукой.</a:t>
            </a:r>
            <a:r>
              <a:rPr lang="ru-RU" b="1" dirty="0" smtClean="0">
                <a:solidFill>
                  <a:srgbClr val="FF0000"/>
                </a:solidFill>
              </a:rPr>
              <a:t> В просторечном</a:t>
            </a:r>
            <a:r>
              <a:rPr lang="ru-RU" dirty="0" smtClean="0">
                <a:solidFill>
                  <a:srgbClr val="FF0000"/>
                </a:solidFill>
              </a:rPr>
              <a:t> общении участвуют обе руки, жесты более экспрессивные.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E:\Documents and Settings\Администратор\Рабочий стол\Катя ненаших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4267200"/>
            <a:ext cx="211836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o fame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990600"/>
            <a:ext cx="1371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Ehi tu, vieni qui!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838200"/>
            <a:ext cx="1676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ome?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4191000"/>
            <a:ext cx="174307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295400" y="2362200"/>
            <a:ext cx="16719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Иди-ка ко мне!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29400" y="2514600"/>
            <a:ext cx="11004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Хочу есть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62800" y="5638800"/>
            <a:ext cx="6293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Что?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1" name="Рисунок 10" descr="Silenzio.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91000" y="2514600"/>
            <a:ext cx="1157288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4343400" y="4038600"/>
            <a:ext cx="990600" cy="369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Тишина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3" name="Рисунок 12" descr="Idea!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19200" y="4267200"/>
            <a:ext cx="1447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524000" y="5715000"/>
            <a:ext cx="7580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Идея!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2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he barba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762000"/>
            <a:ext cx="1371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38200" y="2438400"/>
            <a:ext cx="14930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Какая скука...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Che peso!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8382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15000" y="2438400"/>
            <a:ext cx="3238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Он мне уже вот здесь! (достал)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Ora ricordo!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3962400"/>
            <a:ext cx="1371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990600" y="5715000"/>
            <a:ext cx="1245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Вспомнил!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C'è da fare o no?...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9400" y="4114800"/>
            <a:ext cx="1371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6477000" y="5715000"/>
            <a:ext cx="16921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так да или нет?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" name="Рисунок 9" descr="Scongiuro.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0" y="2667000"/>
            <a:ext cx="1295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505200" y="4038600"/>
            <a:ext cx="1788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чтоб не сглазить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24200" y="2209800"/>
            <a:ext cx="28873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62400" y="3048000"/>
            <a:ext cx="10358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90800" y="3886200"/>
            <a:ext cx="37289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 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</TotalTime>
  <Words>225</Words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Метро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15</cp:revision>
  <dcterms:modified xsi:type="dcterms:W3CDTF">2010-01-15T03:39:16Z</dcterms:modified>
</cp:coreProperties>
</file>